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5"/>
  </p:notesMasterIdLst>
  <p:sldIdLst>
    <p:sldId id="551" r:id="rId2"/>
    <p:sldId id="553" r:id="rId3"/>
    <p:sldId id="555" r:id="rId4"/>
    <p:sldId id="554" r:id="rId5"/>
    <p:sldId id="556" r:id="rId6"/>
    <p:sldId id="557" r:id="rId7"/>
    <p:sldId id="558" r:id="rId8"/>
    <p:sldId id="559" r:id="rId9"/>
    <p:sldId id="560" r:id="rId10"/>
    <p:sldId id="561" r:id="rId11"/>
    <p:sldId id="567" r:id="rId12"/>
    <p:sldId id="565" r:id="rId13"/>
    <p:sldId id="562" r:id="rId14"/>
    <p:sldId id="564" r:id="rId15"/>
    <p:sldId id="566" r:id="rId16"/>
    <p:sldId id="563" r:id="rId17"/>
    <p:sldId id="579" r:id="rId18"/>
    <p:sldId id="578" r:id="rId19"/>
    <p:sldId id="569" r:id="rId20"/>
    <p:sldId id="570" r:id="rId21"/>
    <p:sldId id="568" r:id="rId22"/>
    <p:sldId id="571" r:id="rId23"/>
    <p:sldId id="572" r:id="rId24"/>
    <p:sldId id="573" r:id="rId25"/>
    <p:sldId id="574" r:id="rId26"/>
    <p:sldId id="575" r:id="rId27"/>
    <p:sldId id="580" r:id="rId28"/>
    <p:sldId id="591" r:id="rId29"/>
    <p:sldId id="576" r:id="rId30"/>
    <p:sldId id="583" r:id="rId31"/>
    <p:sldId id="584" r:id="rId32"/>
    <p:sldId id="585" r:id="rId33"/>
    <p:sldId id="5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0F3"/>
    <a:srgbClr val="08A4A8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1677" autoAdjust="0"/>
  </p:normalViewPr>
  <p:slideViewPr>
    <p:cSldViewPr snapToGrid="0">
      <p:cViewPr varScale="1">
        <p:scale>
          <a:sx n="107" d="100"/>
          <a:sy n="107" d="100"/>
        </p:scale>
        <p:origin x="63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286" y="244968"/>
            <a:ext cx="8911687" cy="1280890"/>
          </a:xfrm>
        </p:spPr>
        <p:txBody>
          <a:bodyPr/>
          <a:lstStyle/>
          <a:p>
            <a:r>
              <a:rPr lang="en-GB" dirty="0" smtClean="0"/>
              <a:t>The simultaneous revolutions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341" y="1037064"/>
            <a:ext cx="9776174" cy="5174166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Egypt/ Suez Crisis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Pan Arab Nationalism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Suez Canal takeover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British/French/ Israeli Invasion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policy of “Containment” at risk in Middle East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Hungarian Revolution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Hungarian nationalism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Soviet retreat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Radical pro west regime request for help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Should US take this opportunity to go beyond “Containment”?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96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96" y="3106631"/>
            <a:ext cx="8911687" cy="1280890"/>
          </a:xfrm>
        </p:spPr>
        <p:txBody>
          <a:bodyPr/>
          <a:lstStyle/>
          <a:p>
            <a:r>
              <a:rPr lang="en-GB" dirty="0" smtClean="0"/>
              <a:t>…meanwhile “Containment” under threat closer to home….Cuba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1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62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Cuba</a:t>
            </a:r>
            <a:br>
              <a:rPr lang="en-GB" dirty="0" smtClean="0"/>
            </a:br>
            <a:r>
              <a:rPr lang="en-GB" dirty="0" smtClean="0"/>
              <a:t>90 miles from Florida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971"/>
            <a:ext cx="12476190" cy="57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876" y="13345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Cuba and USA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167" y="703819"/>
            <a:ext cx="11177833" cy="5787483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Cuba Spanish colony 1519-1898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invasion1898-1902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Platt Amendment…retain “right to intervene” if US interest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Re-invade 1906-1909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dictatorships/ upper class elites funded by US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Cuba 1950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GDP per capita above Latin America, 10% of USA ($2,200 vs $23,000 in 1950$)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Mixed race 70% “White” 20% black, 10% mixed race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Economy: sugar, tobacco and tourism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level of inequality /large middle class/  foreign ownership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Upper class 2%, Middle class 25%,Workers and peasants 73%%</a:t>
            </a:r>
          </a:p>
          <a:p>
            <a:pPr lvl="2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689707" y="6396335"/>
            <a:ext cx="7785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the US Cuba a source of business….and playground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7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273" y="233818"/>
            <a:ext cx="10928195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Cuba: $40-$100 for weeks holiday from US in 1950’s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uba, Ideal Vacation 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9" y="925551"/>
            <a:ext cx="11586659" cy="59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0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995" y="0"/>
            <a:ext cx="9943441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Havana: mecca for organized crime</a:t>
            </a:r>
            <a:br>
              <a:rPr lang="en-GB" dirty="0" smtClean="0"/>
            </a:br>
            <a:r>
              <a:rPr lang="en-GB" dirty="0" smtClean="0"/>
              <a:t>…”Sloppy Joe’s Bar”…Mafia money laundering</a:t>
            </a:r>
            <a:br>
              <a:rPr lang="en-GB" dirty="0" smtClean="0"/>
            </a:br>
            <a:r>
              <a:rPr lang="en-GB" dirty="0" smtClean="0"/>
              <a:t>….multiple Casino…Las Vegas on water </a:t>
            </a:r>
            <a:endParaRPr lang="en-GB" dirty="0"/>
          </a:p>
        </p:txBody>
      </p:sp>
      <p:pic>
        <p:nvPicPr>
          <p:cNvPr id="4098" name="Picture 2" descr="Sloppy Joe'S Bar, Havana, Cuba, 195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8" y="1516567"/>
            <a:ext cx="11991822" cy="53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50" y="200364"/>
            <a:ext cx="8911687" cy="702885"/>
          </a:xfrm>
        </p:spPr>
        <p:txBody>
          <a:bodyPr/>
          <a:lstStyle/>
          <a:p>
            <a:pPr algn="ctr"/>
            <a:r>
              <a:rPr lang="en-GB" dirty="0" smtClean="0"/>
              <a:t>A Colonial Economy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829" y="848139"/>
            <a:ext cx="11552663" cy="5731081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economic dominance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90% Cuban mines nickel, copper, zinc)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80% Public utilities/ 50% Railroads40% Sugar factories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40% Cuban land US owned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Wealth retained by US English speaking elite (2% owned 60% nation’s wealth)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Racial segregation black’s illiterate, segregated,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Culture of humiliation and oppression “ Daily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life had developed into a relentless degradation," writes Louis Perez in his 1999 book 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Becoming Cuban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"with the complicity of political leaders and public officials who operated at the behest of American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interests.". Louis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Perez “On Becoming Cuban” 1999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281" y="100003"/>
            <a:ext cx="8911687" cy="859002"/>
          </a:xfrm>
        </p:spPr>
        <p:txBody>
          <a:bodyPr/>
          <a:lstStyle/>
          <a:p>
            <a:r>
              <a:rPr lang="en-GB" dirty="0" smtClean="0"/>
              <a:t>Cuban Revolution 1952-1959 January 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0" y="1014761"/>
            <a:ext cx="7126668" cy="5843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5141" y="702527"/>
            <a:ext cx="338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Fidel Castro 1926-2011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168" y="729678"/>
            <a:ext cx="4667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wealthy 2%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…visited US. Try out for baseball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Lawyer/ journalist…nationalist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876" y="2334160"/>
            <a:ext cx="4806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Leads coalition of revolutionaries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..not Communist…advisors (Raul)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…Che Guevara 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8808" y="3744223"/>
            <a:ext cx="47740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Establishes guerrilla army (2,000)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Radio….charismatic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Other revolts across Cuba unite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…accept Castro leadership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0765" y="5481713"/>
            <a:ext cx="3727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army of 200,000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Collapses…joins Castro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Occupies Havana, Batista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Flees….with cash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878" y="-1"/>
            <a:ext cx="9886122" cy="156375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“Revolutionary Justice”</a:t>
            </a:r>
            <a:br>
              <a:rPr lang="en-GB" dirty="0" smtClean="0"/>
            </a:br>
            <a:r>
              <a:rPr lang="en-GB" dirty="0" smtClean="0"/>
              <a:t>….</a:t>
            </a: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trials…3 judges…1000’s shot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 Regime had killed 20,000 Cubans to retain power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1" y="1470991"/>
            <a:ext cx="12013580" cy="53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9753871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…The Perils of losing in Latin America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54" y="1073426"/>
            <a:ext cx="4981226" cy="595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89" y="1046922"/>
            <a:ext cx="4917688" cy="58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954" y="233817"/>
            <a:ext cx="8911687" cy="937061"/>
          </a:xfrm>
        </p:spPr>
        <p:txBody>
          <a:bodyPr/>
          <a:lstStyle/>
          <a:p>
            <a:pPr algn="ctr"/>
            <a:r>
              <a:rPr lang="en-GB" dirty="0" smtClean="0"/>
              <a:t>US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808" y="1405054"/>
            <a:ext cx="10125309" cy="4861931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Batista discredited by corruption….links to organized crime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Castro claims to be nationalist….not Communist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Influenced by brother Raul and Che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Guevara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(Argentine)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dilemma: another military dictator or revolutionary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Eliminate….lose “leader of free world” role, alienate growing Non Aligned Group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Support… US business/ influence at risk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0836" y="6268355"/>
            <a:ext cx="6058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invites Castro to visit US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198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Egypt Suez Canal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1" y="774499"/>
            <a:ext cx="6410848" cy="6083501"/>
          </a:xfrm>
          <a:prstGeom prst="rect">
            <a:avLst/>
          </a:prstGeom>
        </p:spPr>
      </p:pic>
      <p:sp>
        <p:nvSpPr>
          <p:cNvPr id="5" name="Round Same Side Corner Rectangle 4"/>
          <p:cNvSpPr/>
          <p:nvPr/>
        </p:nvSpPr>
        <p:spPr>
          <a:xfrm rot="4719645" flipV="1">
            <a:off x="1523969" y="3907959"/>
            <a:ext cx="464044" cy="14205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784307" y="652266"/>
            <a:ext cx="5578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About Canal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…Built 1869 by French/ finance Britain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...80% Trade British to India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…Seized by Britain 1883..recover debt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…1930-1950..prime route oil shipments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0017" y="4806821"/>
            <a:ext cx="53719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Anglo Egypt Treaty 1936</a:t>
            </a:r>
          </a:p>
          <a:p>
            <a:r>
              <a:rPr lang="en-GB" dirty="0"/>
              <a:t>..Egypt to be “independent” 1952</a:t>
            </a:r>
          </a:p>
          <a:p>
            <a:r>
              <a:rPr lang="en-GB" dirty="0"/>
              <a:t>..Britain </a:t>
            </a:r>
            <a:r>
              <a:rPr lang="en-GB" dirty="0" smtClean="0"/>
              <a:t>to occupy </a:t>
            </a:r>
            <a:r>
              <a:rPr lang="en-GB" dirty="0"/>
              <a:t>&amp; run canal 1956</a:t>
            </a:r>
          </a:p>
          <a:p>
            <a:r>
              <a:rPr lang="en-GB" dirty="0" smtClean="0"/>
              <a:t>..Remove army 1956/ keep ownership</a:t>
            </a:r>
            <a:endParaRPr lang="en-GB" dirty="0"/>
          </a:p>
          <a:p>
            <a:r>
              <a:rPr lang="en-GB" dirty="0"/>
              <a:t>..Install “puppet” King </a:t>
            </a:r>
            <a:r>
              <a:rPr lang="en-GB" dirty="0" smtClean="0"/>
              <a:t>Farooq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47854" y="3245005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Suez Canal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72060" y="2890267"/>
            <a:ext cx="35349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Britain and Egypt</a:t>
            </a:r>
          </a:p>
          <a:p>
            <a:r>
              <a:rPr lang="en-GB" dirty="0"/>
              <a:t>…Egypt bankrupt</a:t>
            </a:r>
          </a:p>
          <a:p>
            <a:r>
              <a:rPr lang="en-GB" dirty="0"/>
              <a:t>…Britain invades 1882</a:t>
            </a:r>
          </a:p>
          <a:p>
            <a:r>
              <a:rPr lang="en-GB" dirty="0"/>
              <a:t>... Egypt a “Protectorate”</a:t>
            </a:r>
          </a:p>
        </p:txBody>
      </p:sp>
    </p:spTree>
    <p:extLst>
      <p:ext uri="{BB962C8B-B14F-4D97-AF65-F5344CB8AC3E}">
        <p14:creationId xmlns:p14="http://schemas.microsoft.com/office/powerpoint/2010/main" val="211888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0984" y="244969"/>
            <a:ext cx="8911687" cy="1280890"/>
          </a:xfrm>
        </p:spPr>
        <p:txBody>
          <a:bodyPr/>
          <a:lstStyle/>
          <a:p>
            <a:r>
              <a:rPr lang="en-GB" dirty="0" smtClean="0"/>
              <a:t>Media star….mixes with public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0" y="1152525"/>
            <a:ext cx="11657323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288" y="289573"/>
            <a:ext cx="9889140" cy="1280890"/>
          </a:xfrm>
        </p:spPr>
        <p:txBody>
          <a:bodyPr/>
          <a:lstStyle/>
          <a:p>
            <a:r>
              <a:rPr lang="en-GB" dirty="0" smtClean="0"/>
              <a:t>With students Missouri. Popular everywhere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92" y="1442689"/>
            <a:ext cx="11327201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588" y="256120"/>
            <a:ext cx="8911687" cy="1280890"/>
          </a:xfrm>
        </p:spPr>
        <p:txBody>
          <a:bodyPr/>
          <a:lstStyle/>
          <a:p>
            <a:r>
              <a:rPr lang="en-GB" dirty="0" smtClean="0"/>
              <a:t>Viewing Lincoln Memorial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09" y="1382750"/>
            <a:ext cx="11858191" cy="5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775" y="144607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Meets Nixon…. (Vice President)</a:t>
            </a:r>
            <a:br>
              <a:rPr lang="en-GB" dirty="0" smtClean="0"/>
            </a:br>
            <a:r>
              <a:rPr lang="en-GB" dirty="0" smtClean="0"/>
              <a:t>…Eisenhower will not meet</a:t>
            </a:r>
            <a:br>
              <a:rPr lang="en-GB" dirty="0" smtClean="0"/>
            </a:br>
            <a:r>
              <a:rPr lang="en-GB" dirty="0" smtClean="0"/>
              <a:t>….Nixon convinced Castro communist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2" y="1761892"/>
            <a:ext cx="12078164" cy="52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23027"/>
            <a:ext cx="8911687" cy="1280890"/>
          </a:xfrm>
        </p:spPr>
        <p:txBody>
          <a:bodyPr/>
          <a:lstStyle/>
          <a:p>
            <a:r>
              <a:rPr lang="en-GB" dirty="0" smtClean="0"/>
              <a:t>Castro in power 1960-1962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687" y="1033671"/>
            <a:ext cx="11052313" cy="562360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Reform: land seized, distributed to peasant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“partial” compensation to US business/ land owners…bonds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Nationalises Industry…large firms nationalised, US business to Cubans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Labour reforms….minimum wage, salary raises for poor, reductions professionals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Expropriation of most private business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Middle class impoverished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Abolishes discrimination/ literacy programme/ health care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parties and elections abolished/ opponents exiled or shot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USSR replaces US …oil, food, armaments/ Castro's announces he is Communist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205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077" y="267271"/>
            <a:ext cx="8911687" cy="1280890"/>
          </a:xfrm>
        </p:spPr>
        <p:txBody>
          <a:bodyPr/>
          <a:lstStyle/>
          <a:p>
            <a:r>
              <a:rPr lang="en-GB" dirty="0" smtClean="0"/>
              <a:t>Castro to Moscow 1961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60" y="1148576"/>
            <a:ext cx="9428571" cy="57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5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Cuban Revolution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9661" y="724829"/>
            <a:ext cx="10601363" cy="5999356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Administration determine to “get rid of Castro”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Pass Cuban Claims Act….demand full compensation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Trade Embargo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CIA  assassination plots : Operation Mongoose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Exodus of Cuban middle class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250,000 1960-1961, 2 million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refugees by 1970..400,000 plus in Florida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Florida becomes base for Republican …”Hard Right” 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War intensified: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Russian proxy active in West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USSR emboldened…threats to Berlin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992" y="289309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and Cold War 1960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15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682" y="216569"/>
            <a:ext cx="8911687" cy="778042"/>
          </a:xfrm>
        </p:spPr>
        <p:txBody>
          <a:bodyPr/>
          <a:lstStyle/>
          <a:p>
            <a:pPr algn="ctr"/>
            <a:r>
              <a:rPr lang="en-GB" dirty="0" smtClean="0"/>
              <a:t>Arms Race 1950-1960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622920"/>
              </p:ext>
            </p:extLst>
          </p:nvPr>
        </p:nvGraphicFramePr>
        <p:xfrm>
          <a:off x="1999916" y="2109537"/>
          <a:ext cx="8127999" cy="173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882">
                  <a:extLst>
                    <a:ext uri="{9D8B030D-6E8A-4147-A177-3AD203B41FA5}">
                      <a16:colId xmlns:a16="http://schemas.microsoft.com/office/drawing/2014/main" val="2636673764"/>
                    </a:ext>
                  </a:extLst>
                </a:gridCol>
                <a:gridCol w="1566413">
                  <a:extLst>
                    <a:ext uri="{9D8B030D-6E8A-4147-A177-3AD203B41FA5}">
                      <a16:colId xmlns:a16="http://schemas.microsoft.com/office/drawing/2014/main" val="2714454167"/>
                    </a:ext>
                  </a:extLst>
                </a:gridCol>
                <a:gridCol w="2311352">
                  <a:extLst>
                    <a:ext uri="{9D8B030D-6E8A-4147-A177-3AD203B41FA5}">
                      <a16:colId xmlns:a16="http://schemas.microsoft.com/office/drawing/2014/main" val="1796566164"/>
                    </a:ext>
                  </a:extLst>
                </a:gridCol>
                <a:gridCol w="2311352">
                  <a:extLst>
                    <a:ext uri="{9D8B030D-6E8A-4147-A177-3AD203B41FA5}">
                      <a16:colId xmlns:a16="http://schemas.microsoft.com/office/drawing/2014/main" val="2760586237"/>
                    </a:ext>
                  </a:extLst>
                </a:gridCol>
              </a:tblGrid>
              <a:tr h="5066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USA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USSR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UK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260032"/>
                  </a:ext>
                </a:extLst>
              </a:tr>
              <a:tr h="410388">
                <a:tc>
                  <a:txBody>
                    <a:bodyPr/>
                    <a:lstStyle/>
                    <a:p>
                      <a:r>
                        <a:rPr lang="en-GB" dirty="0" smtClean="0"/>
                        <a:t>1950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609863"/>
                  </a:ext>
                </a:extLst>
              </a:tr>
              <a:tr h="410388">
                <a:tc>
                  <a:txBody>
                    <a:bodyPr/>
                    <a:lstStyle/>
                    <a:p>
                      <a:r>
                        <a:rPr lang="en-GB" dirty="0" smtClean="0"/>
                        <a:t>1955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094506"/>
                  </a:ext>
                </a:extLst>
              </a:tr>
              <a:tr h="410388">
                <a:tc>
                  <a:txBody>
                    <a:bodyPr/>
                    <a:lstStyle/>
                    <a:p>
                      <a:r>
                        <a:rPr lang="en-GB" dirty="0" smtClean="0"/>
                        <a:t>1960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1,600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8495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60294" y="1098884"/>
            <a:ext cx="6337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Nuclear warheads atomic &amp;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nuclear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 from Chat GBT…numbers secret till 1990’s)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6491" y="4480733"/>
            <a:ext cx="8592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has vast superiority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….and missiles/ aircraft deployed in Turkey, Italy, NL, Belgium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1663" y="3914274"/>
            <a:ext cx="454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French systems still under development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933076" y="5422231"/>
            <a:ext cx="6305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USSR has sufficient forces to annihilate USA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….maintain high security to conceal disparity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0526" y="6396335"/>
            <a:ext cx="393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matters…..perception</a:t>
            </a:r>
          </a:p>
        </p:txBody>
      </p:sp>
    </p:spTree>
    <p:extLst>
      <p:ext uri="{BB962C8B-B14F-4D97-AF65-F5344CB8AC3E}">
        <p14:creationId xmlns:p14="http://schemas.microsoft.com/office/powerpoint/2010/main" val="318109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179" y="-119109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Sputnik 1958</a:t>
            </a:r>
            <a:br>
              <a:rPr lang="en-GB" dirty="0" smtClean="0"/>
            </a:br>
            <a:r>
              <a:rPr lang="en-GB" dirty="0" smtClean="0"/>
              <a:t>…US suddenly vulnerable</a:t>
            </a:r>
            <a:br>
              <a:rPr lang="en-GB" dirty="0" smtClean="0"/>
            </a:br>
            <a:r>
              <a:rPr lang="en-GB" dirty="0" smtClean="0"/>
              <a:t>…..US media…USSR superior!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24" y="1499937"/>
            <a:ext cx="11968976" cy="55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1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115" y="278422"/>
            <a:ext cx="8911687" cy="1280890"/>
          </a:xfrm>
        </p:spPr>
        <p:txBody>
          <a:bodyPr/>
          <a:lstStyle/>
          <a:p>
            <a:r>
              <a:rPr lang="en-GB" dirty="0" smtClean="0"/>
              <a:t>Abdul Nasser (1918-1970)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48" y="1226634"/>
            <a:ext cx="6920094" cy="5631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900" y="941389"/>
            <a:ext cx="558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class background. Army officer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9079" y="1604321"/>
            <a:ext cx="44710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Arab Nationalist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…anti colonialist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…modernise &amp; unite Arabs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…Incensed by creation of Isra</a:t>
            </a:r>
            <a:r>
              <a:rPr lang="en-GB" dirty="0" smtClean="0"/>
              <a:t>el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95931" y="3250660"/>
            <a:ext cx="4996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Leads coup 1952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…Policy of “Non Alignment”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…Modernize &amp; Secularise Egypt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...opposes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Muslim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Fundamentalists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...Build Aswan Dam/  US to finance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6930" y="5380672"/>
            <a:ext cx="76152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Nationalizes Dam 1956…British army gone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…Radio broadcasts Arabs to unite…resist colonisation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..US cancels loan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..Nasser secures loan from USSR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0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954" y="17786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Missile Gap Controversy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367" y="1272209"/>
            <a:ext cx="10099558" cy="5385069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Gaither Report 1957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USSR technology superior and increasing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100’s Intercontinental Missiles deployed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neglecting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defence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must increase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Report leaked to public 1958:  Eisenhower Admin on defensive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Response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Commissions Air force  investigation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Spy planes to fly over USSR (U2)…too high for Russian missiles.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Agrees summit meeting with Khrushchev to establish arms control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7743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7881" y="332563"/>
            <a:ext cx="8911687" cy="767367"/>
          </a:xfrm>
        </p:spPr>
        <p:txBody>
          <a:bodyPr/>
          <a:lstStyle/>
          <a:p>
            <a:pPr algn="ctr"/>
            <a:r>
              <a:rPr lang="en-GB" dirty="0" smtClean="0"/>
              <a:t>U2 Incident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69" y="1245704"/>
            <a:ext cx="11661913" cy="4653291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U2 / Investigation reveals Gaither Report grossly overestimate USSR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USSR shoots down U-2  &amp; captures pilot during Summit Meeting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denies flights taking place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Khrushchev introduces pilot to public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Summit collapses….no agreement on Arms Control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29737" y="5780782"/>
            <a:ext cx="57195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1960: New Decade, New Time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…..time for someone new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6740" y="323027"/>
            <a:ext cx="8911687" cy="1280890"/>
          </a:xfrm>
        </p:spPr>
        <p:txBody>
          <a:bodyPr/>
          <a:lstStyle/>
          <a:p>
            <a:r>
              <a:rPr lang="en-GB" dirty="0" smtClean="0"/>
              <a:t>Enter John F Kennedy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8" y="967409"/>
            <a:ext cx="11478322" cy="58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27" y="325579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Next talk: “Camelot”…the life and Presidency of John Kennedy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April 7</a:t>
            </a:r>
            <a:r>
              <a:rPr lang="en-GB" baseline="30000" dirty="0" smtClean="0"/>
              <a:t>th</a:t>
            </a:r>
            <a:r>
              <a:rPr lang="en-GB" dirty="0" smtClean="0"/>
              <a:t>, the Chancery 10:00 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3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963" y="401443"/>
            <a:ext cx="8911687" cy="780945"/>
          </a:xfrm>
        </p:spPr>
        <p:txBody>
          <a:bodyPr/>
          <a:lstStyle/>
          <a:p>
            <a:pPr algn="ctr"/>
            <a:r>
              <a:rPr lang="en-GB" dirty="0" smtClean="0"/>
              <a:t>The Suez Crisis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655" y="1427358"/>
            <a:ext cx="11701345" cy="4694662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response 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“Non alignment” unacceptable: USSR loan = Nasser Communist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Need to retain influence Arab nations to secure oil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Middle East “British problem”…delegate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to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British/ French/ Israel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humiliated, threat to oil supply,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investments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France: pan Arabism a threat to Algerian colony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Israel: Nasser sending is uniting Arabs and dangerous and should be removed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162" y="5903893"/>
            <a:ext cx="90797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British/ French/Israel decide to invade &amp; remove Nasser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….without informing US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425" y="189570"/>
            <a:ext cx="10590212" cy="1280890"/>
          </a:xfrm>
        </p:spPr>
        <p:txBody>
          <a:bodyPr/>
          <a:lstStyle/>
          <a:p>
            <a:pPr algn="ctr"/>
            <a:r>
              <a:rPr lang="en-GB" dirty="0" smtClean="0"/>
              <a:t>Invasion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0" y="1940312"/>
            <a:ext cx="7359803" cy="4917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9017" y="713677"/>
            <a:ext cx="3845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British/ French. Israeli deal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…Israel to “invade” Egypt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…Britain/ France to rescue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7951" y="24867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527071" y="2062977"/>
            <a:ext cx="4772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 complete November 4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…1,000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civilians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killed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...Egyptian army crushed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9373" y="3557240"/>
            <a:ext cx="372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USSR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threats: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…missile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attack on Britain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…occupation of Berlin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3971" y="1460810"/>
            <a:ext cx="5782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and French landings October 29th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7005" y="5932448"/>
            <a:ext cx="4735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USSR sends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to crush revolt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Hungary November 4th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83912" y="4817326"/>
            <a:ext cx="3036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incensed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Britain “gone mad</a:t>
            </a:r>
            <a:r>
              <a:rPr lang="en-GB" dirty="0" smtClean="0"/>
              <a:t>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46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994" y="2865505"/>
            <a:ext cx="8911687" cy="1280890"/>
          </a:xfrm>
        </p:spPr>
        <p:txBody>
          <a:bodyPr/>
          <a:lstStyle/>
          <a:p>
            <a:r>
              <a:rPr lang="en-GB" dirty="0" smtClean="0"/>
              <a:t>…………..Meanwhile in Hungary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0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130" y="15575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Hungary 1945-1956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2" y="1101133"/>
            <a:ext cx="8675649" cy="575686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16955" y="4808923"/>
            <a:ext cx="1048215" cy="758283"/>
          </a:xfrm>
          <a:prstGeom prst="ellipse">
            <a:avLst/>
          </a:prstGeom>
          <a:solidFill>
            <a:schemeClr val="accent1">
              <a:alpha val="0"/>
            </a:schemeClr>
          </a:solidFill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708294" y="1285461"/>
            <a:ext cx="364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Ally during WW2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41463" y="2848409"/>
            <a:ext cx="369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“Liberated by USSR 1945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4790" y="3992137"/>
            <a:ext cx="3967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Stalin regime 1945-1954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…One party state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….Opposition in prison/shot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9756" y="5497551"/>
            <a:ext cx="29754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Death of Stalin 1952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,,,Moderate regime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…Advocate reforms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...Mass revolts</a:t>
            </a:r>
          </a:p>
        </p:txBody>
      </p:sp>
    </p:spTree>
    <p:extLst>
      <p:ext uri="{BB962C8B-B14F-4D97-AF65-F5344CB8AC3E}">
        <p14:creationId xmlns:p14="http://schemas.microsoft.com/office/powerpoint/2010/main" val="38435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796" y="189212"/>
            <a:ext cx="10846691" cy="1280890"/>
          </a:xfrm>
        </p:spPr>
        <p:txBody>
          <a:bodyPr/>
          <a:lstStyle/>
          <a:p>
            <a:r>
              <a:rPr lang="en-GB" dirty="0" smtClean="0"/>
              <a:t>Hungarian Revolution October-November 1956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9" y="892098"/>
            <a:ext cx="7953641" cy="5965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6248" y="811776"/>
            <a:ext cx="36439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‘Democrats2 seize power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…leave Warsaw Pact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…eject Russian garrison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..open prisons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…demand elections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201803" y="3014385"/>
            <a:ext cx="321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USSR: power vacuum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….indecisive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..offer to negotiate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29597" y="4524163"/>
            <a:ext cx="4636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Khrushchev. Change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policy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…arrest/ prison/shoot Hungarian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Negotiators/ sends in army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7602" y="6131071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Rebels beg US for help</a:t>
            </a:r>
          </a:p>
        </p:txBody>
      </p:sp>
    </p:spTree>
    <p:extLst>
      <p:ext uri="{BB962C8B-B14F-4D97-AF65-F5344CB8AC3E}">
        <p14:creationId xmlns:p14="http://schemas.microsoft.com/office/powerpoint/2010/main" val="14623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103" y="401086"/>
            <a:ext cx="9965744" cy="1280890"/>
          </a:xfrm>
        </p:spPr>
        <p:txBody>
          <a:bodyPr/>
          <a:lstStyle/>
          <a:p>
            <a:pPr algn="ctr"/>
            <a:r>
              <a:rPr lang="en-GB" dirty="0" smtClean="0"/>
              <a:t>US Response to “events” of 56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70" y="1215483"/>
            <a:ext cx="11582399" cy="5542156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Suez/ Egypt: Instruct British and French to withdraw/ stop loans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Britain humiliated…..PM resigns, finished as major power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France…US not a reliable ally…commits to French nuclear programme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Nasser emboldened….Arab hero….nationalist but no communist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Lebanon crisis 1958…pro West government threatened, US sends marines</a:t>
            </a:r>
          </a:p>
          <a:p>
            <a:pPr lvl="1"/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Hungary…non intervention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2,000 killed by Russian troops (700 Russians)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Radical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leaders arrested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–350 shot, 100,000 imprisoned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million Hungarian refugees to Austria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Khrushchev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position secured.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 risings in Eastern Europe till 1968</a:t>
            </a:r>
          </a:p>
        </p:txBody>
      </p:sp>
    </p:spTree>
    <p:extLst>
      <p:ext uri="{BB962C8B-B14F-4D97-AF65-F5344CB8AC3E}">
        <p14:creationId xmlns:p14="http://schemas.microsoft.com/office/powerpoint/2010/main" val="286895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92335</TotalTime>
  <Words>1316</Words>
  <Application>Microsoft Office PowerPoint</Application>
  <PresentationFormat>Widescreen</PresentationFormat>
  <Paragraphs>265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Century Gothic</vt:lpstr>
      <vt:lpstr>Wingdings 3</vt:lpstr>
      <vt:lpstr>Wisp</vt:lpstr>
      <vt:lpstr>The simultaneous revolutions</vt:lpstr>
      <vt:lpstr>Egypt Suez Canal</vt:lpstr>
      <vt:lpstr>Abdul Nasser (1918-1970)</vt:lpstr>
      <vt:lpstr>The Suez Crisis  </vt:lpstr>
      <vt:lpstr>Invasion</vt:lpstr>
      <vt:lpstr>…………..Meanwhile in Hungary</vt:lpstr>
      <vt:lpstr>Hungary 1945-1956</vt:lpstr>
      <vt:lpstr>Hungarian Revolution October-November 1956</vt:lpstr>
      <vt:lpstr>US Response to “events” of 56</vt:lpstr>
      <vt:lpstr>…meanwhile “Containment” under threat closer to home….Cuba</vt:lpstr>
      <vt:lpstr>Cuba 90 miles from Florida</vt:lpstr>
      <vt:lpstr>Cuba and USA</vt:lpstr>
      <vt:lpstr>Cuba: $40-$100 for weeks holiday from US in 1950’s </vt:lpstr>
      <vt:lpstr>Havana: mecca for organized crime …”Sloppy Joe’s Bar”…Mafia money laundering ….multiple Casino…Las Vegas on water </vt:lpstr>
      <vt:lpstr>A Colonial Economy</vt:lpstr>
      <vt:lpstr>Cuban Revolution 1952-1959 January 1</vt:lpstr>
      <vt:lpstr>“Revolutionary Justice” ….Public trials…3 judges…1000’s shot … Regime had killed 20,000 Cubans to retain power ...</vt:lpstr>
      <vt:lpstr>…The Perils of losing in Latin America</vt:lpstr>
      <vt:lpstr>US Response</vt:lpstr>
      <vt:lpstr>Media star….mixes with public</vt:lpstr>
      <vt:lpstr>With students Missouri. Popular everywhere</vt:lpstr>
      <vt:lpstr>Viewing Lincoln Memorial</vt:lpstr>
      <vt:lpstr>Meets Nixon…. (Vice President) …Eisenhower will not meet ….Nixon convinced Castro communist</vt:lpstr>
      <vt:lpstr>Castro in power 1960-1962</vt:lpstr>
      <vt:lpstr>Castro to Moscow 1961</vt:lpstr>
      <vt:lpstr>Cuban Revolution Impact</vt:lpstr>
      <vt:lpstr>US and Cold War 1960</vt:lpstr>
      <vt:lpstr>Arms Race 1950-1960</vt:lpstr>
      <vt:lpstr>Sputnik 1958 …US suddenly vulnerable …..US media…USSR superior!</vt:lpstr>
      <vt:lpstr>Missile Gap Controversy</vt:lpstr>
      <vt:lpstr>U2 Incident</vt:lpstr>
      <vt:lpstr>Enter John F Kennedy</vt:lpstr>
      <vt:lpstr>Next talk: “Camelot”…the life and Presidency of John Kennedy  April 7th, the Chancery 10:00 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2447</cp:revision>
  <dcterms:created xsi:type="dcterms:W3CDTF">2023-02-02T12:46:22Z</dcterms:created>
  <dcterms:modified xsi:type="dcterms:W3CDTF">2025-03-31T14:28:27Z</dcterms:modified>
</cp:coreProperties>
</file>